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" panose="020B0604020202020204" charset="0"/>
      <p:regular r:id="rId32"/>
      <p:bold r:id="rId33"/>
      <p:italic r:id="rId34"/>
      <p:boldItalic r:id="rId35"/>
    </p:embeddedFont>
    <p:embeddedFont>
      <p:font typeface="Lato Black" panose="020B0604020202020204" charset="0"/>
      <p:bold r:id="rId36"/>
      <p:boldItalic r:id="rId37"/>
    </p:embeddedFont>
    <p:embeddedFont>
      <p:font typeface="Nunito" panose="020B0604020202020204" charset="0"/>
      <p:regular r:id="rId38"/>
      <p:bold r:id="rId39"/>
      <p:italic r:id="rId40"/>
      <p:boldItalic r:id="rId41"/>
    </p:embeddedFont>
    <p:embeddedFont>
      <p:font typeface="Roboto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D4182E-1B8C-4EC1-9D37-6CB2BDA27566}">
  <a:tblStyle styleId="{25D4182E-1B8C-4EC1-9D37-6CB2BDA275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26" y="-2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11019ff4d_0_1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11019ff4d_0_1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11019ff4d_0_1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11019ff4d_0_1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11019ff4d_0_1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11019ff4d_0_1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11019ff4d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11019ff4d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de3584a39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de3584a39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e0081828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e0081828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11019ff4d_0_1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11019ff4d_0_1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1bd93fd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1bd93fd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de3584a39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de3584a39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11019ff4d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11019ff4d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0fcefc9ca_0_3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0fcefc9ca_0_3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e008182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e008182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6dfb5e155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6dfb5e155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e0081828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e0081828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11019ff4d_0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11019ff4d_0_1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de0081828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de0081828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e0081828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de0081828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0fcefc9ca_0_2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0fcefc9ca_0_2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de3584a39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de3584a39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de3584a39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de3584a39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de3584a39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de3584a39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de3584a39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de3584a39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e062bd8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e062bd8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de3584a39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de3584a39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pixabay.com/illustrations/education-online-learning-icon-5600987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hyperlink" Target="https://id.wikipedia.org/wiki/Berkas:Seal_of_Ministry_of_Education_and_Culture_of_Indonesia.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hyperlink" Target="https://pixabay.com/vectors/emoji-sad-face-upset-bored-yellow-5843434/" TargetMode="Externa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hyperlink" Target="https://pixabay.com/vectors/smile-emoji-happy-happiness-5865209/" TargetMode="External"/><Relationship Id="rId15" Type="http://schemas.openxmlformats.org/officeDocument/2006/relationships/image" Target="../media/image1.png"/><Relationship Id="rId10" Type="http://schemas.openxmlformats.org/officeDocument/2006/relationships/image" Target="../media/image11.png"/><Relationship Id="rId4" Type="http://schemas.openxmlformats.org/officeDocument/2006/relationships/image" Target="../media/image8.jpg"/><Relationship Id="rId9" Type="http://schemas.openxmlformats.org/officeDocument/2006/relationships/hyperlink" Target="https://pixabay.com/illustrations/emoji-really-face-5843458/" TargetMode="External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u.m.wikipedia.org/wiki/%D0%A4%D0%B0%D0%B9%D0%BB:Kaggle_logo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211750" y="1776625"/>
            <a:ext cx="6716100" cy="13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latin typeface="Lato Black"/>
                <a:ea typeface="Lato Black"/>
                <a:cs typeface="Lato Black"/>
                <a:sym typeface="Lato Black"/>
              </a:rPr>
              <a:t>IDENTIFIKASI EKSPRESI WAJAH PESERTA KELAS </a:t>
            </a:r>
            <a:r>
              <a:rPr lang="id" sz="2000" i="1">
                <a:latin typeface="Lato Black"/>
                <a:ea typeface="Lato Black"/>
                <a:cs typeface="Lato Black"/>
                <a:sym typeface="Lato Black"/>
              </a:rPr>
              <a:t>ONLINE</a:t>
            </a:r>
            <a:endParaRPr sz="2000" i="1"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latin typeface="Lato Black"/>
                <a:ea typeface="Lato Black"/>
                <a:cs typeface="Lato Black"/>
                <a:sym typeface="Lato Black"/>
              </a:rPr>
              <a:t>MENGGUNAKAN </a:t>
            </a:r>
            <a:r>
              <a:rPr lang="id" sz="2000" i="1">
                <a:latin typeface="Lato Black"/>
                <a:ea typeface="Lato Black"/>
                <a:cs typeface="Lato Black"/>
                <a:sym typeface="Lato Black"/>
              </a:rPr>
              <a:t>CONVOLUTIONAL NEURAL NETWORK</a:t>
            </a:r>
            <a:endParaRPr sz="2000"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latin typeface="Lato Black"/>
                <a:ea typeface="Lato Black"/>
                <a:cs typeface="Lato Black"/>
                <a:sym typeface="Lato Black"/>
              </a:rPr>
              <a:t>DENGAN </a:t>
            </a:r>
            <a:r>
              <a:rPr lang="id" sz="2000" i="1">
                <a:latin typeface="Lato Black"/>
                <a:ea typeface="Lato Black"/>
                <a:cs typeface="Lato Black"/>
                <a:sym typeface="Lato Black"/>
              </a:rPr>
              <a:t>TENSORFLOW </a:t>
            </a:r>
            <a:r>
              <a:rPr lang="id" sz="2000">
                <a:latin typeface="Lato Black"/>
                <a:ea typeface="Lato Black"/>
                <a:cs typeface="Lato Black"/>
                <a:sym typeface="Lato Black"/>
              </a:rPr>
              <a:t>PADA PLATFORM </a:t>
            </a:r>
            <a:r>
              <a:rPr lang="id" sz="2000" i="1">
                <a:latin typeface="Lato Black"/>
                <a:ea typeface="Lato Black"/>
                <a:cs typeface="Lato Black"/>
                <a:sym typeface="Lato Black"/>
              </a:rPr>
              <a:t>ONLINE MEETING</a:t>
            </a:r>
            <a:endParaRPr i="1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117325"/>
            <a:ext cx="53613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 b="1">
                <a:latin typeface="Lato"/>
                <a:ea typeface="Lato"/>
                <a:cs typeface="Lato"/>
                <a:sym typeface="Lato"/>
              </a:rPr>
              <a:t>Mu’tashim Billah - 1710130010</a:t>
            </a:r>
            <a:endParaRPr sz="14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 b="1">
                <a:latin typeface="Lato"/>
                <a:ea typeface="Lato"/>
                <a:cs typeface="Lato"/>
                <a:sym typeface="Lato"/>
              </a:rPr>
              <a:t>Ilmu Komputer</a:t>
            </a:r>
            <a:endParaRPr sz="1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"/>
          </p:nvPr>
        </p:nvSpPr>
        <p:spPr>
          <a:xfrm>
            <a:off x="2304000" y="3555200"/>
            <a:ext cx="45360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id" sz="1160" b="1">
                <a:latin typeface="Lato"/>
                <a:ea typeface="Lato"/>
                <a:cs typeface="Lato"/>
                <a:sym typeface="Lato"/>
              </a:rPr>
              <a:t>Dosen Pembimbing : Andika Sundawijaya, S. T., M. Kom.</a:t>
            </a:r>
            <a:endParaRPr sz="116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" name="Google Shape;13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313" y="545850"/>
            <a:ext cx="1675375" cy="12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Analisis dan Pembahasan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 b="1">
                <a:latin typeface="Lato"/>
                <a:ea typeface="Lato"/>
                <a:cs typeface="Lato"/>
                <a:sym typeface="Lato"/>
              </a:rPr>
              <a:t>Penggunaan Nilai </a:t>
            </a:r>
            <a:r>
              <a:rPr lang="id" sz="2000" b="1" i="1">
                <a:latin typeface="Lato"/>
                <a:ea typeface="Lato"/>
                <a:cs typeface="Lato"/>
                <a:sym typeface="Lato"/>
              </a:rPr>
              <a:t>Dropout</a:t>
            </a:r>
            <a:endParaRPr sz="20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875" y="1800200"/>
            <a:ext cx="7804250" cy="29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025" y="547000"/>
            <a:ext cx="1225900" cy="9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 dirty="0">
                <a:latin typeface="Lato"/>
                <a:ea typeface="Lato"/>
                <a:cs typeface="Lato"/>
                <a:sym typeface="Lato"/>
              </a:rPr>
              <a:t>Analisis dan Pembahasan</a:t>
            </a: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 b="1" dirty="0">
                <a:latin typeface="Lato"/>
                <a:ea typeface="Lato"/>
                <a:cs typeface="Lato"/>
                <a:sym typeface="Lato"/>
              </a:rPr>
              <a:t>Besar Nilai </a:t>
            </a:r>
            <a:r>
              <a:rPr lang="id" sz="2000" b="1" i="1" dirty="0">
                <a:latin typeface="Lato"/>
                <a:ea typeface="Lato"/>
                <a:cs typeface="Lato"/>
                <a:sym typeface="Lato"/>
              </a:rPr>
              <a:t>Learning Rate</a:t>
            </a:r>
            <a:endParaRPr sz="2000" b="1" i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875" y="1800200"/>
            <a:ext cx="7804250" cy="29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025" y="547000"/>
            <a:ext cx="1225900" cy="9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B5DFD3-3FA0-4700-861B-FE92FBF466C9}"/>
              </a:ext>
            </a:extLst>
          </p:cNvPr>
          <p:cNvSpPr/>
          <p:nvPr/>
        </p:nvSpPr>
        <p:spPr>
          <a:xfrm>
            <a:off x="7782635" y="3439732"/>
            <a:ext cx="585820" cy="3054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2E603-1C4F-49AF-AF81-8F7BE1A2E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8740" y="3439732"/>
            <a:ext cx="439715" cy="2057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Analisis dan Pembahasan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 b="1">
                <a:latin typeface="Lato"/>
                <a:ea typeface="Lato"/>
                <a:cs typeface="Lato"/>
                <a:sym typeface="Lato"/>
              </a:rPr>
              <a:t>Jumlah </a:t>
            </a:r>
            <a:r>
              <a:rPr lang="id" sz="2000" b="1" i="1">
                <a:latin typeface="Lato"/>
                <a:ea typeface="Lato"/>
                <a:cs typeface="Lato"/>
                <a:sym typeface="Lato"/>
              </a:rPr>
              <a:t>Epochs</a:t>
            </a:r>
            <a:endParaRPr sz="2000" b="1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8" name="Google Shape;2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38" y="1796390"/>
            <a:ext cx="7806925" cy="29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025" y="547000"/>
            <a:ext cx="1225900" cy="9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7CFCE2-9714-4998-8BCF-34CABADC6A20}"/>
              </a:ext>
            </a:extLst>
          </p:cNvPr>
          <p:cNvSpPr/>
          <p:nvPr/>
        </p:nvSpPr>
        <p:spPr>
          <a:xfrm>
            <a:off x="8041120" y="3460504"/>
            <a:ext cx="273995" cy="1729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9385AB-0170-4589-8376-8D785074BE93}"/>
              </a:ext>
            </a:extLst>
          </p:cNvPr>
          <p:cNvSpPr/>
          <p:nvPr/>
        </p:nvSpPr>
        <p:spPr>
          <a:xfrm>
            <a:off x="7885112" y="3410168"/>
            <a:ext cx="519545" cy="172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0.001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3FA636-8B64-4130-92C7-74196BEA440C}"/>
              </a:ext>
            </a:extLst>
          </p:cNvPr>
          <p:cNvSpPr/>
          <p:nvPr/>
        </p:nvSpPr>
        <p:spPr>
          <a:xfrm>
            <a:off x="7904162" y="3522352"/>
            <a:ext cx="519545" cy="172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bg2"/>
                </a:solidFill>
              </a:rPr>
              <a:t>0.0001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"/>
          <p:cNvPicPr preferRelativeResize="0"/>
          <p:nvPr/>
        </p:nvPicPr>
        <p:blipFill rotWithShape="1">
          <a:blip r:embed="rId3">
            <a:alphaModFix/>
          </a:blip>
          <a:srcRect l="8693" t="10869" r="9292" b="8440"/>
          <a:stretch/>
        </p:blipFill>
        <p:spPr>
          <a:xfrm>
            <a:off x="3421300" y="407950"/>
            <a:ext cx="4398534" cy="21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 rotWithShape="1">
          <a:blip r:embed="rId4">
            <a:alphaModFix/>
          </a:blip>
          <a:srcRect l="8693" t="10869" r="9292" b="8440"/>
          <a:stretch/>
        </p:blipFill>
        <p:spPr>
          <a:xfrm>
            <a:off x="3462050" y="2571754"/>
            <a:ext cx="4398527" cy="216379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2480100" cy="14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355" b="1">
                <a:latin typeface="Lato"/>
                <a:ea typeface="Lato"/>
                <a:cs typeface="Lato"/>
                <a:sym typeface="Lato"/>
              </a:rPr>
              <a:t>Analisis dan</a:t>
            </a:r>
            <a:endParaRPr sz="3355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355" b="1">
                <a:latin typeface="Lato"/>
                <a:ea typeface="Lato"/>
                <a:cs typeface="Lato"/>
                <a:sym typeface="Lato"/>
              </a:rPr>
              <a:t>Pembahasan</a:t>
            </a:r>
            <a:endParaRPr sz="3355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 b="1" i="1">
                <a:latin typeface="Lato"/>
                <a:ea typeface="Lato"/>
                <a:cs typeface="Lato"/>
                <a:sym typeface="Lato"/>
              </a:rPr>
              <a:t>Final Architecture</a:t>
            </a:r>
            <a:endParaRPr sz="2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5"/>
          <p:cNvSpPr txBox="1">
            <a:spLocks noGrp="1"/>
          </p:cNvSpPr>
          <p:nvPr>
            <p:ph type="subTitle" idx="4294967295"/>
          </p:nvPr>
        </p:nvSpPr>
        <p:spPr>
          <a:xfrm rot="5400000">
            <a:off x="6926425" y="1301450"/>
            <a:ext cx="21636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id" sz="1000" i="1">
                <a:latin typeface="Lato"/>
                <a:ea typeface="Lato"/>
                <a:cs typeface="Lato"/>
                <a:sym typeface="Lato"/>
              </a:rPr>
              <a:t>Learning Rate = 0.001</a:t>
            </a:r>
            <a:endParaRPr sz="10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25"/>
          <p:cNvSpPr txBox="1">
            <a:spLocks noGrp="1"/>
          </p:cNvSpPr>
          <p:nvPr>
            <p:ph type="subTitle" idx="4294967295"/>
          </p:nvPr>
        </p:nvSpPr>
        <p:spPr>
          <a:xfrm rot="5400000">
            <a:off x="6926425" y="3465250"/>
            <a:ext cx="21636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id" sz="1000" i="1">
                <a:latin typeface="Lato"/>
                <a:ea typeface="Lato"/>
                <a:cs typeface="Lato"/>
                <a:sym typeface="Lato"/>
              </a:rPr>
              <a:t>Learning Rate = 0.0001</a:t>
            </a:r>
            <a:endParaRPr sz="1000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Arsitektur Jaringan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4" name="Google Shape;3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1986805"/>
            <a:ext cx="8172452" cy="216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025" y="547000"/>
            <a:ext cx="1225900" cy="9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Pengujian Rekaman Video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 b="1" i="1">
                <a:latin typeface="Lato"/>
                <a:ea typeface="Lato"/>
                <a:cs typeface="Lato"/>
                <a:sym typeface="Lato"/>
              </a:rPr>
              <a:t>Level of Confidence</a:t>
            </a:r>
            <a:endParaRPr sz="2000" b="1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1" name="Google Shape;3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025" y="547000"/>
            <a:ext cx="1225900" cy="900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2" name="Google Shape;312;p27"/>
          <p:cNvGraphicFramePr/>
          <p:nvPr>
            <p:extLst>
              <p:ext uri="{D42A27DB-BD31-4B8C-83A1-F6EECF244321}">
                <p14:modId xmlns:p14="http://schemas.microsoft.com/office/powerpoint/2010/main" val="3046327661"/>
              </p:ext>
            </p:extLst>
          </p:nvPr>
        </p:nvGraphicFramePr>
        <p:xfrm>
          <a:off x="952500" y="2003925"/>
          <a:ext cx="7239000" cy="2590620"/>
        </p:xfrm>
        <a:graphic>
          <a:graphicData uri="http://schemas.openxmlformats.org/drawingml/2006/table">
            <a:tbl>
              <a:tblPr>
                <a:noFill/>
                <a:tableStyleId>{25D4182E-1B8C-4EC1-9D37-6CB2BDA27566}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b="1" dirty="0"/>
                        <a:t>Pengujian</a:t>
                      </a:r>
                      <a:endParaRPr b="1" dirty="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b="1" dirty="0"/>
                        <a:t>Total Ekspresi yang Terdeteksi</a:t>
                      </a:r>
                      <a:endParaRPr b="1" dirty="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b="1" dirty="0"/>
                        <a:t>Rata-rata </a:t>
                      </a:r>
                      <a:r>
                        <a:rPr lang="id" b="1" i="1" dirty="0"/>
                        <a:t>Level </a:t>
                      </a:r>
                      <a:r>
                        <a:rPr lang="id" b="1" dirty="0"/>
                        <a:t>of </a:t>
                      </a:r>
                      <a:r>
                        <a:rPr lang="id" b="1" i="1" dirty="0"/>
                        <a:t>Confidence</a:t>
                      </a:r>
                      <a:endParaRPr b="1" dirty="0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1006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0.60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401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0.62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368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0.64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988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0.60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433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dirty="0"/>
                        <a:t>0.62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Simpulan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025" y="547000"/>
            <a:ext cx="1225900" cy="9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8"/>
          <p:cNvSpPr/>
          <p:nvPr/>
        </p:nvSpPr>
        <p:spPr>
          <a:xfrm>
            <a:off x="7197039" y="2431128"/>
            <a:ext cx="1747784" cy="221684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>
            <a:off x="7197039" y="1926184"/>
            <a:ext cx="1747784" cy="5132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 txBox="1"/>
          <p:nvPr/>
        </p:nvSpPr>
        <p:spPr>
          <a:xfrm>
            <a:off x="7393579" y="2647235"/>
            <a:ext cx="1354705" cy="76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 b="1" i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Level of Confidence</a:t>
            </a:r>
            <a:endParaRPr sz="1200" b="1" i="1">
              <a:solidFill>
                <a:srgbClr val="5E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28"/>
          <p:cNvSpPr txBox="1"/>
          <p:nvPr/>
        </p:nvSpPr>
        <p:spPr>
          <a:xfrm>
            <a:off x="7393579" y="3228018"/>
            <a:ext cx="1354800" cy="9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Hasil pengujian kepada rekaman video memiliki nilai </a:t>
            </a:r>
            <a:r>
              <a:rPr lang="id" sz="800" i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level of confidence </a:t>
            </a:r>
            <a:r>
              <a:rPr lang="id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sebesar 0.60 sampai dengan 0.64</a:t>
            </a:r>
            <a:endParaRPr sz="800">
              <a:solidFill>
                <a:srgbClr val="5E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28"/>
          <p:cNvSpPr txBox="1"/>
          <p:nvPr/>
        </p:nvSpPr>
        <p:spPr>
          <a:xfrm>
            <a:off x="7393579" y="2065269"/>
            <a:ext cx="832606" cy="24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000">
              <a:solidFill>
                <a:srgbClr val="5E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28"/>
          <p:cNvSpPr/>
          <p:nvPr/>
        </p:nvSpPr>
        <p:spPr>
          <a:xfrm>
            <a:off x="5449179" y="2431128"/>
            <a:ext cx="1747784" cy="221684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8"/>
          <p:cNvSpPr/>
          <p:nvPr/>
        </p:nvSpPr>
        <p:spPr>
          <a:xfrm>
            <a:off x="5449179" y="1926184"/>
            <a:ext cx="1747784" cy="5132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6" name="Google Shape;326;p28"/>
          <p:cNvCxnSpPr/>
          <p:nvPr/>
        </p:nvCxnSpPr>
        <p:spPr>
          <a:xfrm>
            <a:off x="7196963" y="1926184"/>
            <a:ext cx="0" cy="2711703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327" name="Google Shape;327;p28"/>
          <p:cNvSpPr txBox="1"/>
          <p:nvPr/>
        </p:nvSpPr>
        <p:spPr>
          <a:xfrm>
            <a:off x="5645718" y="2647235"/>
            <a:ext cx="1354705" cy="76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 b="1" i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Epoch</a:t>
            </a:r>
            <a:endParaRPr sz="1200" b="1" i="1">
              <a:solidFill>
                <a:srgbClr val="5E5E5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 b="1" i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Number Effect</a:t>
            </a:r>
            <a:endParaRPr sz="1200" b="1" i="1">
              <a:solidFill>
                <a:srgbClr val="5E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28"/>
          <p:cNvSpPr txBox="1"/>
          <p:nvPr/>
        </p:nvSpPr>
        <p:spPr>
          <a:xfrm>
            <a:off x="5645718" y="3228018"/>
            <a:ext cx="1354800" cy="9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Semakin besar nilai </a:t>
            </a:r>
            <a:r>
              <a:rPr lang="id" sz="800" i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epochs </a:t>
            </a:r>
            <a:r>
              <a:rPr lang="id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semakin baik model yang dihasilkan. Terbukti sampai pada iterasi </a:t>
            </a:r>
            <a:r>
              <a:rPr lang="id" sz="800" i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epoch </a:t>
            </a:r>
            <a:r>
              <a:rPr lang="id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yang ke 250 masih ada peningkatan nilai </a:t>
            </a:r>
            <a:r>
              <a:rPr lang="id" sz="800" i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validation accuracy </a:t>
            </a:r>
            <a:r>
              <a:rPr lang="id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yang dihasilkan</a:t>
            </a:r>
            <a:endParaRPr sz="800">
              <a:solidFill>
                <a:srgbClr val="5E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28"/>
          <p:cNvSpPr txBox="1"/>
          <p:nvPr/>
        </p:nvSpPr>
        <p:spPr>
          <a:xfrm>
            <a:off x="5645718" y="2065269"/>
            <a:ext cx="832606" cy="24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000">
              <a:solidFill>
                <a:srgbClr val="5E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28"/>
          <p:cNvSpPr/>
          <p:nvPr/>
        </p:nvSpPr>
        <p:spPr>
          <a:xfrm>
            <a:off x="3701318" y="2431128"/>
            <a:ext cx="1747784" cy="221684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8"/>
          <p:cNvSpPr/>
          <p:nvPr/>
        </p:nvSpPr>
        <p:spPr>
          <a:xfrm>
            <a:off x="3701318" y="1926184"/>
            <a:ext cx="1747784" cy="5132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2" name="Google Shape;332;p28"/>
          <p:cNvCxnSpPr/>
          <p:nvPr/>
        </p:nvCxnSpPr>
        <p:spPr>
          <a:xfrm>
            <a:off x="5449102" y="1926184"/>
            <a:ext cx="0" cy="2711703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333" name="Google Shape;333;p28"/>
          <p:cNvSpPr txBox="1"/>
          <p:nvPr/>
        </p:nvSpPr>
        <p:spPr>
          <a:xfrm>
            <a:off x="3897858" y="2647235"/>
            <a:ext cx="1354705" cy="76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 b="1" i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Model Performance</a:t>
            </a:r>
            <a:endParaRPr sz="1200" b="1" i="1">
              <a:solidFill>
                <a:srgbClr val="5E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28"/>
          <p:cNvSpPr txBox="1"/>
          <p:nvPr/>
        </p:nvSpPr>
        <p:spPr>
          <a:xfrm>
            <a:off x="3897858" y="3228018"/>
            <a:ext cx="1354800" cy="9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Penggunaan </a:t>
            </a:r>
            <a:r>
              <a:rPr lang="id" sz="800" i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learning rate</a:t>
            </a:r>
            <a:r>
              <a:rPr lang="id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 sebesar 0.0001 menghasilkan model yang tidak </a:t>
            </a:r>
            <a:r>
              <a:rPr lang="id" sz="800" i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overfitting</a:t>
            </a:r>
            <a:r>
              <a:rPr lang="id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. Terbukti karena jarak antara </a:t>
            </a:r>
            <a:r>
              <a:rPr lang="id" sz="800" i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training accuracy</a:t>
            </a:r>
            <a:r>
              <a:rPr lang="id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  dan </a:t>
            </a:r>
            <a:r>
              <a:rPr lang="id" sz="800" i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validation accuracy</a:t>
            </a:r>
            <a:r>
              <a:rPr lang="id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 tidak terlalu jauh</a:t>
            </a:r>
            <a:endParaRPr sz="800">
              <a:solidFill>
                <a:srgbClr val="5E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28"/>
          <p:cNvSpPr txBox="1"/>
          <p:nvPr/>
        </p:nvSpPr>
        <p:spPr>
          <a:xfrm>
            <a:off x="3897858" y="2065269"/>
            <a:ext cx="832606" cy="24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000">
              <a:solidFill>
                <a:srgbClr val="5E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1953610" y="2431128"/>
            <a:ext cx="1747784" cy="2216842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8"/>
          <p:cNvSpPr/>
          <p:nvPr/>
        </p:nvSpPr>
        <p:spPr>
          <a:xfrm>
            <a:off x="1953610" y="1926184"/>
            <a:ext cx="1747784" cy="51321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2150150" y="2647235"/>
            <a:ext cx="1354705" cy="76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 sz="12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Loss</a:t>
            </a:r>
            <a:endParaRPr sz="12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28"/>
          <p:cNvSpPr txBox="1"/>
          <p:nvPr/>
        </p:nvSpPr>
        <p:spPr>
          <a:xfrm>
            <a:off x="2150150" y="3228018"/>
            <a:ext cx="1354800" cy="9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-2307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Char char="●"/>
            </a:pPr>
            <a:r>
              <a:rPr lang="id" sz="8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 accuracy </a:t>
            </a:r>
            <a:r>
              <a:rPr lang="id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0.7802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9999" lvl="0" indent="-2307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Char char="●"/>
            </a:pPr>
            <a:r>
              <a:rPr lang="id" sz="8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Validation accuracy </a:t>
            </a:r>
            <a:r>
              <a:rPr lang="id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0.6772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9999" lvl="0" indent="-2307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Char char="●"/>
            </a:pPr>
            <a:r>
              <a:rPr lang="id" sz="8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 loss</a:t>
            </a:r>
            <a:r>
              <a:rPr lang="id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0.6021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9999" lvl="0" indent="-2307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Char char="●"/>
            </a:pPr>
            <a:r>
              <a:rPr lang="id" sz="8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Validation loss  </a:t>
            </a:r>
            <a:r>
              <a:rPr lang="id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0.9832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28"/>
          <p:cNvSpPr txBox="1"/>
          <p:nvPr/>
        </p:nvSpPr>
        <p:spPr>
          <a:xfrm>
            <a:off x="2150150" y="2065269"/>
            <a:ext cx="832606" cy="24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000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1" name="Google Shape;341;p28"/>
          <p:cNvCxnSpPr/>
          <p:nvPr/>
        </p:nvCxnSpPr>
        <p:spPr>
          <a:xfrm>
            <a:off x="3701395" y="1926184"/>
            <a:ext cx="0" cy="2711703"/>
          </a:xfrm>
          <a:prstGeom prst="straightConnector1">
            <a:avLst/>
          </a:prstGeom>
          <a:noFill/>
          <a:ln w="9525" cap="flat" cmpd="sng">
            <a:solidFill>
              <a:srgbClr val="83E3D9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342" name="Google Shape;342;p28"/>
          <p:cNvSpPr/>
          <p:nvPr/>
        </p:nvSpPr>
        <p:spPr>
          <a:xfrm>
            <a:off x="205750" y="2431128"/>
            <a:ext cx="1747784" cy="22168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8"/>
          <p:cNvSpPr/>
          <p:nvPr/>
        </p:nvSpPr>
        <p:spPr>
          <a:xfrm>
            <a:off x="205750" y="1926184"/>
            <a:ext cx="1747784" cy="513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8"/>
          <p:cNvSpPr txBox="1"/>
          <p:nvPr/>
        </p:nvSpPr>
        <p:spPr>
          <a:xfrm>
            <a:off x="402290" y="2647235"/>
            <a:ext cx="1354705" cy="76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Best Architecture </a:t>
            </a:r>
            <a:endParaRPr sz="12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28"/>
          <p:cNvSpPr txBox="1"/>
          <p:nvPr/>
        </p:nvSpPr>
        <p:spPr>
          <a:xfrm>
            <a:off x="402290" y="3228018"/>
            <a:ext cx="1354800" cy="9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-2307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Char char="●"/>
            </a:pPr>
            <a:r>
              <a:rPr lang="id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 lapisan </a:t>
            </a:r>
            <a:r>
              <a:rPr lang="id" sz="8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Convolutional Layer</a:t>
            </a:r>
            <a:endParaRPr sz="800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9999" lvl="0" indent="-2307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Char char="●"/>
            </a:pPr>
            <a:r>
              <a:rPr lang="id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 lapisan </a:t>
            </a:r>
            <a:r>
              <a:rPr lang="id" sz="8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Fully Connected Layer</a:t>
            </a:r>
            <a:endParaRPr sz="800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9999" lvl="0" indent="-2307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Char char="●"/>
            </a:pPr>
            <a:r>
              <a:rPr lang="id" sz="8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Dropout</a:t>
            </a:r>
            <a:r>
              <a:rPr lang="id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sebesar 0.5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9999" lvl="0" indent="-2307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Char char="●"/>
            </a:pPr>
            <a:r>
              <a:rPr lang="id" sz="8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Learning rate</a:t>
            </a:r>
            <a:r>
              <a:rPr lang="id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sebesar 0.0001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28"/>
          <p:cNvSpPr txBox="1"/>
          <p:nvPr/>
        </p:nvSpPr>
        <p:spPr>
          <a:xfrm>
            <a:off x="402290" y="2065269"/>
            <a:ext cx="832606" cy="24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7" name="Google Shape;347;p28"/>
          <p:cNvCxnSpPr/>
          <p:nvPr/>
        </p:nvCxnSpPr>
        <p:spPr>
          <a:xfrm>
            <a:off x="1953534" y="1926184"/>
            <a:ext cx="0" cy="2711703"/>
          </a:xfrm>
          <a:prstGeom prst="straightConnector1">
            <a:avLst/>
          </a:prstGeom>
          <a:noFill/>
          <a:ln w="9525" cap="flat" cmpd="sng">
            <a:solidFill>
              <a:srgbClr val="83E3D9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Saran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3" name="Google Shape;3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025" y="547000"/>
            <a:ext cx="1225900" cy="9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9"/>
          <p:cNvSpPr/>
          <p:nvPr/>
        </p:nvSpPr>
        <p:spPr>
          <a:xfrm>
            <a:off x="2164963" y="2431438"/>
            <a:ext cx="594300" cy="36900"/>
          </a:xfrm>
          <a:prstGeom prst="roundRect">
            <a:avLst>
              <a:gd name="adj" fmla="val 50000"/>
            </a:avLst>
          </a:prstGeom>
          <a:solidFill>
            <a:srgbClr val="0C5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9"/>
          <p:cNvGrpSpPr/>
          <p:nvPr/>
        </p:nvGrpSpPr>
        <p:grpSpPr>
          <a:xfrm>
            <a:off x="571536" y="2140475"/>
            <a:ext cx="1755000" cy="1897977"/>
            <a:chOff x="571536" y="1957150"/>
            <a:chExt cx="1755000" cy="1897977"/>
          </a:xfrm>
        </p:grpSpPr>
        <p:sp>
          <p:nvSpPr>
            <p:cNvPr id="356" name="Google Shape;356;p29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9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id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8" name="Google Shape;358;p29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000" b="1" i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Datasets</a:t>
              </a:r>
              <a:endParaRPr sz="1000" b="1" i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9" name="Google Shape;359;p29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id" sz="800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Menambah jumlah </a:t>
              </a:r>
              <a:r>
                <a:rPr lang="id" sz="800" i="1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dataset</a:t>
              </a:r>
              <a:r>
                <a:rPr lang="id" sz="800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 khususnya pada ekspresi </a:t>
              </a:r>
              <a:r>
                <a:rPr lang="id" sz="800" i="1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disgust</a:t>
              </a:r>
              <a:endParaRPr sz="800" dirty="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0" name="Google Shape;360;p29"/>
          <p:cNvGrpSpPr/>
          <p:nvPr/>
        </p:nvGrpSpPr>
        <p:grpSpPr>
          <a:xfrm>
            <a:off x="2699423" y="2140475"/>
            <a:ext cx="1709103" cy="1897977"/>
            <a:chOff x="2699423" y="1957150"/>
            <a:chExt cx="1709103" cy="1897977"/>
          </a:xfrm>
        </p:grpSpPr>
        <p:sp>
          <p:nvSpPr>
            <p:cNvPr id="361" name="Google Shape;361;p29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9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000" b="1" i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Filter and Augmentation</a:t>
              </a:r>
              <a:endParaRPr sz="1000" b="1" i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3" name="Google Shape;363;p29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id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Penggunaan jumlah </a:t>
              </a:r>
              <a:r>
                <a:rPr lang="id" sz="800" i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filter </a:t>
              </a:r>
              <a:r>
                <a:rPr lang="id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yang berbeda serta penerapan </a:t>
              </a:r>
              <a:r>
                <a:rPr lang="id" sz="800" i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Augmentation</a:t>
              </a:r>
              <a:r>
                <a:rPr lang="id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 saat proses pelatihan model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4" name="Google Shape;364;p29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id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5" name="Google Shape;365;p29"/>
          <p:cNvGrpSpPr/>
          <p:nvPr/>
        </p:nvGrpSpPr>
        <p:grpSpPr>
          <a:xfrm>
            <a:off x="4781408" y="2140475"/>
            <a:ext cx="1709106" cy="1897975"/>
            <a:chOff x="4781408" y="1957150"/>
            <a:chExt cx="1709106" cy="1897975"/>
          </a:xfrm>
        </p:grpSpPr>
        <p:sp>
          <p:nvSpPr>
            <p:cNvPr id="366" name="Google Shape;366;p29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9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000" b="1" i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Optimizer Compiler</a:t>
              </a:r>
              <a:endParaRPr sz="1000" b="1" i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8" name="Google Shape;368;p29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id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Menggunakan </a:t>
              </a:r>
              <a:r>
                <a:rPr lang="id" sz="800" i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optimizer compiler </a:t>
              </a:r>
              <a:r>
                <a:rPr lang="id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yang berbeda seperti RMSProp, </a:t>
              </a:r>
              <a:r>
                <a:rPr lang="id" sz="800" i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Stochastic Gradient Descent</a:t>
              </a:r>
              <a:r>
                <a:rPr lang="id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 (SGD), dsb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9" name="Google Shape;369;p29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id" sz="8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0" name="Google Shape;370;p29"/>
          <p:cNvGrpSpPr/>
          <p:nvPr/>
        </p:nvGrpSpPr>
        <p:grpSpPr>
          <a:xfrm>
            <a:off x="6863386" y="2140475"/>
            <a:ext cx="1709102" cy="1897977"/>
            <a:chOff x="6863386" y="1957150"/>
            <a:chExt cx="1709102" cy="1897977"/>
          </a:xfrm>
        </p:grpSpPr>
        <p:sp>
          <p:nvSpPr>
            <p:cNvPr id="371" name="Google Shape;371;p29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9"/>
            <p:cNvSpPr txBox="1"/>
            <p:nvPr/>
          </p:nvSpPr>
          <p:spPr>
            <a:xfrm>
              <a:off x="68633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000" b="1" i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Offline</a:t>
              </a: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3" name="Google Shape;373;p29"/>
            <p:cNvSpPr txBox="1"/>
            <p:nvPr/>
          </p:nvSpPr>
          <p:spPr>
            <a:xfrm>
              <a:off x="6863386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id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Penerapan pada kamera pengawas ataupun perangkat lainnya saat kegiatan </a:t>
              </a:r>
              <a:r>
                <a:rPr lang="id" sz="800" i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offline </a:t>
              </a:r>
              <a:r>
                <a:rPr lang="id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dilaksanakan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4" name="Google Shape;374;p29"/>
            <p:cNvSpPr txBox="1"/>
            <p:nvPr/>
          </p:nvSpPr>
          <p:spPr>
            <a:xfrm>
              <a:off x="74995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id" sz="8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8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5" name="Google Shape;375;p29"/>
          <p:cNvSpPr/>
          <p:nvPr/>
        </p:nvSpPr>
        <p:spPr>
          <a:xfrm>
            <a:off x="4337175" y="2431438"/>
            <a:ext cx="594300" cy="36900"/>
          </a:xfrm>
          <a:prstGeom prst="roundRect">
            <a:avLst>
              <a:gd name="adj" fmla="val 50000"/>
            </a:avLst>
          </a:prstGeom>
          <a:solidFill>
            <a:srgbClr val="8585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6419150" y="2431438"/>
            <a:ext cx="594300" cy="36900"/>
          </a:xfrm>
          <a:prstGeom prst="roundRect">
            <a:avLst>
              <a:gd name="adj" fmla="val 50000"/>
            </a:avLst>
          </a:prstGeom>
          <a:solidFill>
            <a:srgbClr val="8585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0"/>
          <p:cNvSpPr txBox="1">
            <a:spLocks noGrp="1"/>
          </p:cNvSpPr>
          <p:nvPr>
            <p:ph type="body" idx="1"/>
          </p:nvPr>
        </p:nvSpPr>
        <p:spPr>
          <a:xfrm>
            <a:off x="451125" y="4163500"/>
            <a:ext cx="7292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 b="1" i="1" dirty="0">
                <a:latin typeface="Lato"/>
                <a:ea typeface="Lato"/>
                <a:cs typeface="Lato"/>
                <a:sym typeface="Lato"/>
              </a:rPr>
              <a:t>Screenshot Demo App</a:t>
            </a:r>
            <a:endParaRPr sz="1500" b="1" i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2" name="Google Shape;3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225" y="547000"/>
            <a:ext cx="3717526" cy="14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126" y="2140487"/>
            <a:ext cx="3717526" cy="2098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288" y="2127625"/>
            <a:ext cx="4255587" cy="212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3025" y="547000"/>
            <a:ext cx="1225900" cy="9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>
            <a:spLocks noGrp="1"/>
          </p:cNvSpPr>
          <p:nvPr>
            <p:ph type="subTitle" idx="1"/>
          </p:nvPr>
        </p:nvSpPr>
        <p:spPr>
          <a:xfrm>
            <a:off x="1858700" y="2827533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Mu’tashim Billah - Skripsi (2021)</a:t>
            </a:r>
            <a:endParaRPr/>
          </a:p>
        </p:txBody>
      </p:sp>
      <p:sp>
        <p:nvSpPr>
          <p:cNvPr id="391" name="Google Shape;391;p31"/>
          <p:cNvSpPr txBox="1">
            <a:spLocks noGrp="1"/>
          </p:cNvSpPr>
          <p:nvPr>
            <p:ph type="ctrTitle"/>
          </p:nvPr>
        </p:nvSpPr>
        <p:spPr>
          <a:xfrm>
            <a:off x="1858700" y="1822825"/>
            <a:ext cx="53613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Terima Kasih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Latar Belakang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200" y="2821825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7050" y="2821831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4"/>
          <p:cNvSpPr/>
          <p:nvPr/>
        </p:nvSpPr>
        <p:spPr>
          <a:xfrm>
            <a:off x="5632317" y="1800200"/>
            <a:ext cx="3305700" cy="669000"/>
          </a:xfrm>
          <a:prstGeom prst="chevron">
            <a:avLst>
              <a:gd name="adj" fmla="val 50000"/>
            </a:avLst>
          </a:prstGeom>
          <a:solidFill>
            <a:srgbClr val="249C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Belajar </a:t>
            </a:r>
            <a:r>
              <a:rPr lang="id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Online</a:t>
            </a:r>
            <a:endParaRPr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4"/>
          <p:cNvSpPr/>
          <p:nvPr/>
        </p:nvSpPr>
        <p:spPr>
          <a:xfrm>
            <a:off x="195550" y="1800425"/>
            <a:ext cx="3351300" cy="669000"/>
          </a:xfrm>
          <a:prstGeom prst="homePlate">
            <a:avLst>
              <a:gd name="adj" fmla="val 50000"/>
            </a:avLst>
          </a:prstGeom>
          <a:solidFill>
            <a:srgbClr val="155B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Coronavirus Disease</a:t>
            </a:r>
            <a:endParaRPr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2944204" y="1800200"/>
            <a:ext cx="3305700" cy="669000"/>
          </a:xfrm>
          <a:prstGeom prst="chevron">
            <a:avLst>
              <a:gd name="adj" fmla="val 50000"/>
            </a:avLst>
          </a:prstGeom>
          <a:solidFill>
            <a:srgbClr val="1D7E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Kebijakan Kemdikbud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3025" y="547000"/>
            <a:ext cx="1225900" cy="9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1965" y="2821825"/>
            <a:ext cx="2066401" cy="180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2"/>
          <p:cNvSpPr txBox="1">
            <a:spLocks noGrp="1"/>
          </p:cNvSpPr>
          <p:nvPr>
            <p:ph type="ctrTitle"/>
          </p:nvPr>
        </p:nvSpPr>
        <p:spPr>
          <a:xfrm>
            <a:off x="1211750" y="1674675"/>
            <a:ext cx="6716100" cy="13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latin typeface="Lato Black"/>
                <a:ea typeface="Lato Black"/>
                <a:cs typeface="Lato Black"/>
                <a:sym typeface="Lato Black"/>
              </a:rPr>
              <a:t>IDENTIFIKASI EKSPRESI WAJAH PESERTA KELAS </a:t>
            </a:r>
            <a:r>
              <a:rPr lang="id" sz="2000" i="1">
                <a:latin typeface="Lato Black"/>
                <a:ea typeface="Lato Black"/>
                <a:cs typeface="Lato Black"/>
                <a:sym typeface="Lato Black"/>
              </a:rPr>
              <a:t>ONLINE</a:t>
            </a:r>
            <a:endParaRPr sz="2000" i="1"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latin typeface="Lato Black"/>
                <a:ea typeface="Lato Black"/>
                <a:cs typeface="Lato Black"/>
                <a:sym typeface="Lato Black"/>
              </a:rPr>
              <a:t>MENGGUNAKAN </a:t>
            </a:r>
            <a:r>
              <a:rPr lang="id" sz="2000" i="1">
                <a:latin typeface="Lato Black"/>
                <a:ea typeface="Lato Black"/>
                <a:cs typeface="Lato Black"/>
                <a:sym typeface="Lato Black"/>
              </a:rPr>
              <a:t>CONVOLUTIONAL NEURAL NETWORK</a:t>
            </a:r>
            <a:endParaRPr sz="2000"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>
                <a:latin typeface="Lato Black"/>
                <a:ea typeface="Lato Black"/>
                <a:cs typeface="Lato Black"/>
                <a:sym typeface="Lato Black"/>
              </a:rPr>
              <a:t>DENGAN </a:t>
            </a:r>
            <a:r>
              <a:rPr lang="id" sz="2000" i="1">
                <a:latin typeface="Lato Black"/>
                <a:ea typeface="Lato Black"/>
                <a:cs typeface="Lato Black"/>
                <a:sym typeface="Lato Black"/>
              </a:rPr>
              <a:t>TENSORFLOW </a:t>
            </a:r>
            <a:r>
              <a:rPr lang="id" sz="2000">
                <a:latin typeface="Lato Black"/>
                <a:ea typeface="Lato Black"/>
                <a:cs typeface="Lato Black"/>
                <a:sym typeface="Lato Black"/>
              </a:rPr>
              <a:t>PADA PLATFORM </a:t>
            </a:r>
            <a:r>
              <a:rPr lang="id" sz="2000" i="1">
                <a:latin typeface="Lato Black"/>
                <a:ea typeface="Lato Black"/>
                <a:cs typeface="Lato Black"/>
                <a:sym typeface="Lato Black"/>
              </a:rPr>
              <a:t>ONLINE MEETING</a:t>
            </a:r>
            <a:endParaRPr i="1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97" name="Google Shape;397;p32"/>
          <p:cNvSpPr txBox="1">
            <a:spLocks noGrp="1"/>
          </p:cNvSpPr>
          <p:nvPr>
            <p:ph type="subTitle" idx="1"/>
          </p:nvPr>
        </p:nvSpPr>
        <p:spPr>
          <a:xfrm>
            <a:off x="1858700" y="3015375"/>
            <a:ext cx="5361300" cy="6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 b="1">
                <a:latin typeface="Lato"/>
                <a:ea typeface="Lato"/>
                <a:cs typeface="Lato"/>
                <a:sym typeface="Lato"/>
              </a:rPr>
              <a:t>Mu’tashim Billah - 1710130010</a:t>
            </a:r>
            <a:endParaRPr sz="14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 b="1">
                <a:latin typeface="Lato"/>
                <a:ea typeface="Lato"/>
                <a:cs typeface="Lato"/>
                <a:sym typeface="Lato"/>
              </a:rPr>
              <a:t>Ilmu Komputer</a:t>
            </a:r>
            <a:endParaRPr sz="1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32"/>
          <p:cNvSpPr txBox="1">
            <a:spLocks noGrp="1"/>
          </p:cNvSpPr>
          <p:nvPr>
            <p:ph type="subTitle" idx="1"/>
          </p:nvPr>
        </p:nvSpPr>
        <p:spPr>
          <a:xfrm>
            <a:off x="2304000" y="3555200"/>
            <a:ext cx="45360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id" sz="1160" b="1">
                <a:latin typeface="Lato"/>
                <a:ea typeface="Lato"/>
                <a:cs typeface="Lato"/>
                <a:sym typeface="Lato"/>
              </a:rPr>
              <a:t>Dosen Pembimbing : Andika Sundawijaya, S. T., M. Kom.</a:t>
            </a:r>
            <a:endParaRPr sz="116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9" name="Google Shape;3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313" y="443900"/>
            <a:ext cx="1675375" cy="12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 i="1">
                <a:latin typeface="Lato"/>
                <a:ea typeface="Lato"/>
                <a:cs typeface="Lato"/>
                <a:sym typeface="Lato"/>
              </a:rPr>
              <a:t>Tensorflow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5" name="Google Shape;4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025" y="547000"/>
            <a:ext cx="1225900" cy="9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9270" y="2206100"/>
            <a:ext cx="5945474" cy="132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3"/>
          <p:cNvSpPr txBox="1">
            <a:spLocks noGrp="1"/>
          </p:cNvSpPr>
          <p:nvPr>
            <p:ph type="subTitle" idx="4294967295"/>
          </p:nvPr>
        </p:nvSpPr>
        <p:spPr>
          <a:xfrm>
            <a:off x="819150" y="3636675"/>
            <a:ext cx="75057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id" sz="1000">
                <a:latin typeface="Lato"/>
                <a:ea typeface="Lato"/>
                <a:cs typeface="Lato"/>
                <a:sym typeface="Lato"/>
              </a:rPr>
              <a:t>Sumber: </a:t>
            </a:r>
            <a:r>
              <a:rPr lang="id" sz="1000" i="1">
                <a:latin typeface="Lato"/>
                <a:ea typeface="Lato"/>
                <a:cs typeface="Lato"/>
                <a:sym typeface="Lato"/>
              </a:rPr>
              <a:t>Website </a:t>
            </a:r>
            <a:r>
              <a:rPr lang="id" sz="1000">
                <a:latin typeface="Lato"/>
                <a:ea typeface="Lato"/>
                <a:cs typeface="Lato"/>
                <a:sym typeface="Lato"/>
              </a:rPr>
              <a:t>tensorflow.org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863" y="1545575"/>
            <a:ext cx="7192275" cy="27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025" y="547000"/>
            <a:ext cx="1225900" cy="9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4"/>
          <p:cNvSpPr txBox="1">
            <a:spLocks noGrp="1"/>
          </p:cNvSpPr>
          <p:nvPr>
            <p:ph type="subTitle" idx="4294967295"/>
          </p:nvPr>
        </p:nvSpPr>
        <p:spPr>
          <a:xfrm>
            <a:off x="975875" y="4260300"/>
            <a:ext cx="73431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id" sz="1000">
                <a:latin typeface="Lato"/>
                <a:ea typeface="Lato"/>
                <a:cs typeface="Lato"/>
                <a:sym typeface="Lato"/>
              </a:rPr>
              <a:t>Sumber: Mien Fatimah Az-Zahra (2019)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3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 i="1">
                <a:latin typeface="Lato"/>
                <a:ea typeface="Lato"/>
                <a:cs typeface="Lato"/>
                <a:sym typeface="Lato"/>
              </a:rPr>
              <a:t>Convolutional Neural Network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 b="1">
                <a:latin typeface="Lato"/>
                <a:ea typeface="Lato"/>
                <a:cs typeface="Lato"/>
                <a:sym typeface="Lato"/>
              </a:rPr>
              <a:t>Arsitektur Jaringan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 i="1">
                <a:latin typeface="Lato"/>
                <a:ea typeface="Lato"/>
                <a:cs typeface="Lato"/>
                <a:sym typeface="Lato"/>
              </a:rPr>
              <a:t>Convolutional Neural Network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 b="1">
                <a:latin typeface="Lato"/>
                <a:ea typeface="Lato"/>
                <a:cs typeface="Lato"/>
                <a:sym typeface="Lato"/>
              </a:rPr>
              <a:t>Proses Konvolusi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1" name="Google Shape;4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025" y="547000"/>
            <a:ext cx="1225900" cy="9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313" y="1952600"/>
            <a:ext cx="6563377" cy="21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 i="1">
                <a:latin typeface="Lato"/>
                <a:ea typeface="Lato"/>
                <a:cs typeface="Lato"/>
                <a:sym typeface="Lato"/>
              </a:rPr>
              <a:t>Convolutional Neural Network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 b="1">
                <a:latin typeface="Lato"/>
                <a:ea typeface="Lato"/>
                <a:cs typeface="Lato"/>
                <a:sym typeface="Lato"/>
              </a:rPr>
              <a:t>Perhitungan Konvolusi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8" name="Google Shape;4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025" y="547000"/>
            <a:ext cx="1225900" cy="9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113" y="1737837"/>
            <a:ext cx="6011774" cy="18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251" y="3867076"/>
            <a:ext cx="7665500" cy="8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 i="1">
                <a:latin typeface="Lato"/>
                <a:ea typeface="Lato"/>
                <a:cs typeface="Lato"/>
                <a:sym typeface="Lato"/>
              </a:rPr>
              <a:t>Convolutional Neural Network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 b="1">
                <a:latin typeface="Lato"/>
                <a:ea typeface="Lato"/>
                <a:cs typeface="Lato"/>
                <a:sym typeface="Lato"/>
              </a:rPr>
              <a:t>Proses </a:t>
            </a:r>
            <a:r>
              <a:rPr lang="id" sz="2000" b="1" i="1">
                <a:latin typeface="Lato"/>
                <a:ea typeface="Lato"/>
                <a:cs typeface="Lato"/>
                <a:sym typeface="Lato"/>
              </a:rPr>
              <a:t>Pooling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6" name="Google Shape;4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025" y="547000"/>
            <a:ext cx="1225900" cy="9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961" y="2207200"/>
            <a:ext cx="4902075" cy="191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Latar Belakang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4239054" y="1800200"/>
            <a:ext cx="4698900" cy="669000"/>
          </a:xfrm>
          <a:prstGeom prst="chevron">
            <a:avLst>
              <a:gd name="adj" fmla="val 50000"/>
            </a:avLst>
          </a:prstGeom>
          <a:solidFill>
            <a:srgbClr val="249C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Deep Learning</a:t>
            </a:r>
            <a:endParaRPr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195550" y="1800425"/>
            <a:ext cx="4376400" cy="669000"/>
          </a:xfrm>
          <a:prstGeom prst="homePlate">
            <a:avLst>
              <a:gd name="adj" fmla="val 50000"/>
            </a:avLst>
          </a:prstGeom>
          <a:solidFill>
            <a:srgbClr val="155B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Face Detection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392" y="2849775"/>
            <a:ext cx="3466206" cy="18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5828" y="2849775"/>
            <a:ext cx="1715848" cy="181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3025" y="547000"/>
            <a:ext cx="1225900" cy="9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Tujuan Penelitian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rabicParenR"/>
            </a:pPr>
            <a:r>
              <a:rPr lang="id" sz="1500" dirty="0">
                <a:latin typeface="Lato"/>
                <a:ea typeface="Lato"/>
                <a:cs typeface="Lato"/>
                <a:sym typeface="Lato"/>
              </a:rPr>
              <a:t>Untuk mengetahui langkah-langkah dalam implementasi </a:t>
            </a:r>
            <a:r>
              <a:rPr lang="id" sz="1500" i="1" dirty="0">
                <a:latin typeface="Lato"/>
                <a:ea typeface="Lato"/>
                <a:cs typeface="Lato"/>
                <a:sym typeface="Lato"/>
              </a:rPr>
              <a:t>Deep Learning</a:t>
            </a:r>
            <a:r>
              <a:rPr lang="id" sz="1500" dirty="0">
                <a:latin typeface="Lato"/>
                <a:ea typeface="Lato"/>
                <a:cs typeface="Lato"/>
                <a:sym typeface="Lato"/>
              </a:rPr>
              <a:t> menggunakan </a:t>
            </a:r>
            <a:r>
              <a:rPr lang="id" sz="1500" i="1" dirty="0">
                <a:latin typeface="Lato"/>
                <a:ea typeface="Lato"/>
                <a:cs typeface="Lato"/>
                <a:sym typeface="Lato"/>
              </a:rPr>
              <a:t>Tensorflow </a:t>
            </a:r>
            <a:r>
              <a:rPr lang="id" sz="1500" dirty="0">
                <a:latin typeface="Lato"/>
                <a:ea typeface="Lato"/>
                <a:cs typeface="Lato"/>
                <a:sym typeface="Lato"/>
              </a:rPr>
              <a:t>dalam memproses multi klasifikasi ekspresi wajah</a:t>
            </a:r>
            <a:endParaRPr sz="15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rabicParenR"/>
            </a:pPr>
            <a:r>
              <a:rPr lang="id" sz="1500" dirty="0">
                <a:latin typeface="Lato"/>
                <a:ea typeface="Lato"/>
                <a:cs typeface="Lato"/>
                <a:sym typeface="Lato"/>
              </a:rPr>
              <a:t>Untuk mengetahui langkah-langkah penerapan algoritma CNN menggunakan </a:t>
            </a:r>
            <a:r>
              <a:rPr lang="id" sz="1500" i="1" dirty="0">
                <a:latin typeface="Lato"/>
                <a:ea typeface="Lato"/>
                <a:cs typeface="Lato"/>
                <a:sym typeface="Lato"/>
              </a:rPr>
              <a:t>Tensorflow </a:t>
            </a:r>
            <a:r>
              <a:rPr lang="id" sz="1500" dirty="0">
                <a:latin typeface="Lato"/>
                <a:ea typeface="Lato"/>
                <a:cs typeface="Lato"/>
                <a:sym typeface="Lato"/>
              </a:rPr>
              <a:t>untuk melakukan klasifikasi ekspresi wajah secara </a:t>
            </a:r>
            <a:r>
              <a:rPr lang="id" sz="1500" i="1" dirty="0">
                <a:latin typeface="Lato"/>
                <a:ea typeface="Lato"/>
                <a:cs typeface="Lato"/>
                <a:sym typeface="Lato"/>
              </a:rPr>
              <a:t>real-time</a:t>
            </a:r>
            <a:endParaRPr sz="1500" i="1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rabicParenR"/>
            </a:pPr>
            <a:r>
              <a:rPr lang="id" sz="1500" dirty="0">
                <a:latin typeface="Lato"/>
                <a:ea typeface="Lato"/>
                <a:cs typeface="Lato"/>
                <a:sym typeface="Lato"/>
              </a:rPr>
              <a:t>Untuk mengetahui hasil analisis pengenalan wajah peserta kelas </a:t>
            </a:r>
            <a:r>
              <a:rPr lang="id" sz="1500" i="1" dirty="0">
                <a:latin typeface="Lato"/>
                <a:ea typeface="Lato"/>
                <a:cs typeface="Lato"/>
                <a:sym typeface="Lato"/>
              </a:rPr>
              <a:t>online </a:t>
            </a:r>
            <a:r>
              <a:rPr lang="id" sz="1500" dirty="0">
                <a:latin typeface="Lato"/>
                <a:ea typeface="Lato"/>
                <a:cs typeface="Lato"/>
                <a:sym typeface="Lato"/>
              </a:rPr>
              <a:t>melalui rekaman video kegiatan kelas </a:t>
            </a:r>
            <a:r>
              <a:rPr lang="id" sz="1500" i="1" dirty="0">
                <a:latin typeface="Lato"/>
                <a:ea typeface="Lato"/>
                <a:cs typeface="Lato"/>
                <a:sym typeface="Lato"/>
              </a:rPr>
              <a:t>online </a:t>
            </a:r>
            <a:r>
              <a:rPr lang="id" sz="1500" dirty="0">
                <a:latin typeface="Lato"/>
                <a:ea typeface="Lato"/>
                <a:cs typeface="Lato"/>
                <a:sym typeface="Lato"/>
              </a:rPr>
              <a:t>pada platform </a:t>
            </a:r>
            <a:r>
              <a:rPr lang="id" sz="1500" i="1" dirty="0">
                <a:latin typeface="Lato"/>
                <a:ea typeface="Lato"/>
                <a:cs typeface="Lato"/>
                <a:sym typeface="Lato"/>
              </a:rPr>
              <a:t>online meeting</a:t>
            </a:r>
            <a:endParaRPr sz="1500" i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025" y="547000"/>
            <a:ext cx="1225900" cy="9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Penelitian Terdahulu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6" name="Google Shape;166;p17"/>
          <p:cNvGrpSpPr/>
          <p:nvPr/>
        </p:nvGrpSpPr>
        <p:grpSpPr>
          <a:xfrm>
            <a:off x="1087525" y="1800925"/>
            <a:ext cx="1834900" cy="2315200"/>
            <a:chOff x="1083025" y="1574025"/>
            <a:chExt cx="1834900" cy="2315200"/>
          </a:xfrm>
        </p:grpSpPr>
        <p:sp>
          <p:nvSpPr>
            <p:cNvPr id="167" name="Google Shape;167;p17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id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2018</a:t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17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000" b="1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Syarifah Rosita Dewi</a:t>
              </a:r>
              <a:endParaRPr sz="1000" b="1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17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id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Deep Learning Object Detection Pada Video Menggunakan Tensorflow Dan Convolutional Neural Network</a:t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0" name="Google Shape;170;p17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" name="Google Shape;171;p17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/>
                <a:t>  </a:t>
              </a: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17"/>
          <p:cNvGrpSpPr/>
          <p:nvPr/>
        </p:nvGrpSpPr>
        <p:grpSpPr>
          <a:xfrm>
            <a:off x="2796474" y="1800925"/>
            <a:ext cx="1834900" cy="2315200"/>
            <a:chOff x="1083025" y="1574025"/>
            <a:chExt cx="1834900" cy="2315200"/>
          </a:xfrm>
        </p:grpSpPr>
        <p:sp>
          <p:nvSpPr>
            <p:cNvPr id="174" name="Google Shape;174;p17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id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2019</a:t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17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000" b="1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Hamdani Mubarok</a:t>
              </a:r>
              <a:endParaRPr sz="1000" b="1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" name="Google Shape;176;p17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id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Identifikasi Ekspresi Wajah Berbasis Citra Menggunakan Algoritma Convolutional Neural Network (CNN)</a:t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7" name="Google Shape;177;p17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8" name="Google Shape;178;p17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/>
                <a:t>  </a:t>
              </a: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7"/>
          <p:cNvGrpSpPr/>
          <p:nvPr/>
        </p:nvGrpSpPr>
        <p:grpSpPr>
          <a:xfrm>
            <a:off x="4508319" y="1800214"/>
            <a:ext cx="1834900" cy="2315200"/>
            <a:chOff x="1083025" y="1574025"/>
            <a:chExt cx="1834900" cy="2315200"/>
          </a:xfrm>
        </p:grpSpPr>
        <p:sp>
          <p:nvSpPr>
            <p:cNvPr id="181" name="Google Shape;181;p17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id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2020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" name="Google Shape;182;p17"/>
            <p:cNvSpPr txBox="1"/>
            <p:nvPr/>
          </p:nvSpPr>
          <p:spPr>
            <a:xfrm>
              <a:off x="1235825" y="286817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0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Chairisni Lubis dan Novario Jaya Perdana</a:t>
              </a: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17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id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Sistem Pendeteksian Dan Pengenalan Ekspresi Wajah Dengan Algoritma Yolo Dan Convolutional Neural Network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4" name="Google Shape;184;p17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5" name="Google Shape;185;p17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/>
                <a:t>  </a:t>
              </a: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17"/>
          <p:cNvGrpSpPr/>
          <p:nvPr/>
        </p:nvGrpSpPr>
        <p:grpSpPr>
          <a:xfrm>
            <a:off x="6221583" y="1800203"/>
            <a:ext cx="1834900" cy="2315200"/>
            <a:chOff x="1083025" y="1574025"/>
            <a:chExt cx="1834900" cy="2315200"/>
          </a:xfrm>
        </p:grpSpPr>
        <p:sp>
          <p:nvSpPr>
            <p:cNvPr id="188" name="Google Shape;188;p17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id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2020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17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0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Wulan Anggraini</a:t>
              </a: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17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id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Deep Learning Untuk Deteksi Wajah Yang Berhijab Menggunakan Algoritma Convolutional Neural Network (CNN) Dengan Tensorflow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1" name="Google Shape;191;p17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2" name="Google Shape;192;p17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/>
                <a:t>  </a:t>
              </a: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4" name="Google Shape;1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025" y="547000"/>
            <a:ext cx="1225900" cy="9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Subjek dan Objek Penelitian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825" y="1800200"/>
            <a:ext cx="3121900" cy="256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1937" y="2335148"/>
            <a:ext cx="1491024" cy="1491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18"/>
          <p:cNvGrpSpPr/>
          <p:nvPr/>
        </p:nvGrpSpPr>
        <p:grpSpPr>
          <a:xfrm>
            <a:off x="6658310" y="1800186"/>
            <a:ext cx="1491015" cy="2637859"/>
            <a:chOff x="6586140" y="1592066"/>
            <a:chExt cx="1678881" cy="2970227"/>
          </a:xfrm>
        </p:grpSpPr>
        <p:pic>
          <p:nvPicPr>
            <p:cNvPr id="203" name="Google Shape;203;p18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16296" y="1592066"/>
              <a:ext cx="675803" cy="675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18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616300" y="2326988"/>
              <a:ext cx="675803" cy="675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18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616296" y="3076586"/>
              <a:ext cx="675803" cy="675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86140" y="3826175"/>
              <a:ext cx="736123" cy="736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468825" y="2596652"/>
              <a:ext cx="795946" cy="7959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468575" y="1800206"/>
              <a:ext cx="796446" cy="796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1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528890" y="3499364"/>
              <a:ext cx="675802" cy="6757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18"/>
          <p:cNvSpPr/>
          <p:nvPr/>
        </p:nvSpPr>
        <p:spPr>
          <a:xfrm>
            <a:off x="2197375" y="2725550"/>
            <a:ext cx="676800" cy="6927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8"/>
          <p:cNvSpPr/>
          <p:nvPr/>
        </p:nvSpPr>
        <p:spPr>
          <a:xfrm>
            <a:off x="2914999" y="2959800"/>
            <a:ext cx="1612500" cy="28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093025" y="547000"/>
            <a:ext cx="1225900" cy="9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Sumber Data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650" y="2283313"/>
            <a:ext cx="318135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0700" y="1561975"/>
            <a:ext cx="2943225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9"/>
          <p:cNvSpPr txBox="1">
            <a:spLocks noGrp="1"/>
          </p:cNvSpPr>
          <p:nvPr>
            <p:ph type="body" idx="1"/>
          </p:nvPr>
        </p:nvSpPr>
        <p:spPr>
          <a:xfrm>
            <a:off x="1390650" y="3724150"/>
            <a:ext cx="3181200" cy="7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latin typeface="Lato"/>
                <a:ea typeface="Lato"/>
                <a:cs typeface="Lato"/>
                <a:sym typeface="Lato"/>
              </a:rPr>
              <a:t>Foto Ekspresi Wajah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500" i="1">
                <a:latin typeface="Lato"/>
                <a:ea typeface="Lato"/>
                <a:cs typeface="Lato"/>
                <a:sym typeface="Lato"/>
              </a:rPr>
              <a:t>Data Training </a:t>
            </a:r>
            <a:r>
              <a:rPr lang="id" sz="1500">
                <a:latin typeface="Lato"/>
                <a:ea typeface="Lato"/>
                <a:cs typeface="Lato"/>
                <a:sym typeface="Lato"/>
              </a:rPr>
              <a:t>dan </a:t>
            </a:r>
            <a:r>
              <a:rPr lang="id" sz="1500" i="1">
                <a:latin typeface="Lato"/>
                <a:ea typeface="Lato"/>
                <a:cs typeface="Lato"/>
                <a:sym typeface="Lato"/>
              </a:rPr>
              <a:t>Validation</a:t>
            </a:r>
            <a:endParaRPr sz="15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19"/>
          <p:cNvSpPr txBox="1">
            <a:spLocks noGrp="1"/>
          </p:cNvSpPr>
          <p:nvPr>
            <p:ph type="body" idx="1"/>
          </p:nvPr>
        </p:nvSpPr>
        <p:spPr>
          <a:xfrm>
            <a:off x="4951713" y="3724150"/>
            <a:ext cx="3181200" cy="7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latin typeface="Lato"/>
                <a:ea typeface="Lato"/>
                <a:cs typeface="Lato"/>
                <a:sym typeface="Lato"/>
              </a:rPr>
              <a:t>Video Kegiatan Kelas </a:t>
            </a:r>
            <a:r>
              <a:rPr lang="id" sz="1500" i="1">
                <a:latin typeface="Lato"/>
                <a:ea typeface="Lato"/>
                <a:cs typeface="Lato"/>
                <a:sym typeface="Lato"/>
              </a:rPr>
              <a:t>Online</a:t>
            </a:r>
            <a:endParaRPr sz="1500" i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500" i="1">
                <a:latin typeface="Lato"/>
                <a:ea typeface="Lato"/>
                <a:cs typeface="Lato"/>
                <a:sym typeface="Lato"/>
              </a:rPr>
              <a:t>Data Testing</a:t>
            </a:r>
            <a:endParaRPr sz="15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3025" y="547000"/>
            <a:ext cx="1225900" cy="9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Analisis dan Pembahasan</a:t>
            </a:r>
            <a:endParaRPr sz="2000" b="1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025" y="547000"/>
            <a:ext cx="1225900" cy="90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0"/>
          <p:cNvGrpSpPr/>
          <p:nvPr/>
        </p:nvGrpSpPr>
        <p:grpSpPr>
          <a:xfrm>
            <a:off x="2809671" y="1320093"/>
            <a:ext cx="3527228" cy="3532586"/>
            <a:chOff x="2675582" y="676586"/>
            <a:chExt cx="3793942" cy="3790328"/>
          </a:xfrm>
        </p:grpSpPr>
        <p:sp>
          <p:nvSpPr>
            <p:cNvPr id="230" name="Google Shape;230;p20"/>
            <p:cNvSpPr/>
            <p:nvPr/>
          </p:nvSpPr>
          <p:spPr>
            <a:xfrm rot="-7199815">
              <a:off x="3183352" y="1184485"/>
              <a:ext cx="2774659" cy="2774659"/>
            </a:xfrm>
            <a:prstGeom prst="blockArc">
              <a:avLst>
                <a:gd name="adj1" fmla="val 12622480"/>
                <a:gd name="adj2" fmla="val 18176457"/>
                <a:gd name="adj3" fmla="val 20786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 rot="-1799815">
              <a:off x="3183352" y="1184357"/>
              <a:ext cx="2774659" cy="2774659"/>
            </a:xfrm>
            <a:prstGeom prst="blockArc">
              <a:avLst>
                <a:gd name="adj1" fmla="val 12622480"/>
                <a:gd name="adj2" fmla="val 18176457"/>
                <a:gd name="adj3" fmla="val 20786"/>
              </a:avLst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 rot="3600185">
              <a:off x="3187094" y="1184439"/>
              <a:ext cx="2774659" cy="2774659"/>
            </a:xfrm>
            <a:prstGeom prst="blockArc">
              <a:avLst>
                <a:gd name="adj1" fmla="val 12564381"/>
                <a:gd name="adj2" fmla="val 18346131"/>
                <a:gd name="adj3" fmla="val 20844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 rot="9000185">
              <a:off x="3185977" y="1184485"/>
              <a:ext cx="2774659" cy="2774659"/>
            </a:xfrm>
            <a:prstGeom prst="blockArc">
              <a:avLst>
                <a:gd name="adj1" fmla="val 12622480"/>
                <a:gd name="adj2" fmla="val 18081133"/>
                <a:gd name="adj3" fmla="val 20809"/>
              </a:avLst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20"/>
            <p:cNvGrpSpPr/>
            <p:nvPr/>
          </p:nvGrpSpPr>
          <p:grpSpPr>
            <a:xfrm rot="5400000">
              <a:off x="5379663" y="2278951"/>
              <a:ext cx="585001" cy="585472"/>
              <a:chOff x="1967628" y="812211"/>
              <a:chExt cx="588000" cy="588000"/>
            </a:xfrm>
          </p:grpSpPr>
          <p:sp>
            <p:nvSpPr>
              <p:cNvPr id="235" name="Google Shape;235;p20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B786E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0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B78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" name="Google Shape;237;p20"/>
            <p:cNvGrpSpPr/>
            <p:nvPr/>
          </p:nvGrpSpPr>
          <p:grpSpPr>
            <a:xfrm rot="10800000">
              <a:off x="4280709" y="3378529"/>
              <a:ext cx="585001" cy="585472"/>
              <a:chOff x="1967628" y="812211"/>
              <a:chExt cx="588000" cy="588000"/>
            </a:xfrm>
          </p:grpSpPr>
          <p:sp>
            <p:nvSpPr>
              <p:cNvPr id="238" name="Google Shape;238;p20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D7E7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0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D7E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" name="Google Shape;240;p20"/>
            <p:cNvGrpSpPr/>
            <p:nvPr/>
          </p:nvGrpSpPr>
          <p:grpSpPr>
            <a:xfrm rot="-5400000">
              <a:off x="3179922" y="2281478"/>
              <a:ext cx="585001" cy="585472"/>
              <a:chOff x="1967628" y="812211"/>
              <a:chExt cx="588000" cy="588000"/>
            </a:xfrm>
          </p:grpSpPr>
          <p:sp>
            <p:nvSpPr>
              <p:cNvPr id="241" name="Google Shape;241;p20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F887E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0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F8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" name="Google Shape;243;p20"/>
            <p:cNvSpPr txBox="1"/>
            <p:nvPr/>
          </p:nvSpPr>
          <p:spPr>
            <a:xfrm>
              <a:off x="3214513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20"/>
            <p:cNvSpPr txBox="1"/>
            <p:nvPr/>
          </p:nvSpPr>
          <p:spPr>
            <a:xfrm>
              <a:off x="4335750" y="346030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" name="Google Shape;245;p20"/>
            <p:cNvSpPr txBox="1"/>
            <p:nvPr/>
          </p:nvSpPr>
          <p:spPr>
            <a:xfrm>
              <a:off x="5419402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46" name="Google Shape;246;p20"/>
            <p:cNvGrpSpPr/>
            <p:nvPr/>
          </p:nvGrpSpPr>
          <p:grpSpPr>
            <a:xfrm>
              <a:off x="4261689" y="1180926"/>
              <a:ext cx="585001" cy="585530"/>
              <a:chOff x="1967628" y="812211"/>
              <a:chExt cx="588000" cy="588000"/>
            </a:xfrm>
          </p:grpSpPr>
          <p:sp>
            <p:nvSpPr>
              <p:cNvPr id="247" name="Google Shape;247;p20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55B5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0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55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" name="Google Shape;249;p20"/>
            <p:cNvSpPr txBox="1"/>
            <p:nvPr/>
          </p:nvSpPr>
          <p:spPr>
            <a:xfrm>
              <a:off x="4335750" y="125444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0" name="Google Shape;250;p20"/>
          <p:cNvGrpSpPr/>
          <p:nvPr/>
        </p:nvGrpSpPr>
        <p:grpSpPr>
          <a:xfrm>
            <a:off x="595848" y="1730421"/>
            <a:ext cx="3147163" cy="1207030"/>
            <a:chOff x="323500" y="1170475"/>
            <a:chExt cx="3362713" cy="1289700"/>
          </a:xfrm>
        </p:grpSpPr>
        <p:sp>
          <p:nvSpPr>
            <p:cNvPr id="251" name="Google Shape;251;p20"/>
            <p:cNvSpPr txBox="1"/>
            <p:nvPr/>
          </p:nvSpPr>
          <p:spPr>
            <a:xfrm>
              <a:off x="323500" y="1170475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 b="1">
                  <a:latin typeface="Roboto"/>
                  <a:ea typeface="Roboto"/>
                  <a:cs typeface="Roboto"/>
                  <a:sym typeface="Roboto"/>
                </a:rPr>
                <a:t>Jumlah Tumpukan </a:t>
              </a:r>
              <a:r>
                <a:rPr lang="id" sz="1200" b="1" i="1">
                  <a:latin typeface="Roboto"/>
                  <a:ea typeface="Roboto"/>
                  <a:cs typeface="Roboto"/>
                  <a:sym typeface="Roboto"/>
                </a:rPr>
                <a:t>Convolutional Layer</a:t>
              </a:r>
              <a:endParaRPr sz="1200" b="1" i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r" rtl="0"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id" sz="800">
                  <a:latin typeface="Roboto"/>
                  <a:ea typeface="Roboto"/>
                  <a:cs typeface="Roboto"/>
                  <a:sym typeface="Roboto"/>
                </a:rPr>
                <a:t>2 Tumpukan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r" rtl="0"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id" sz="800">
                  <a:latin typeface="Roboto"/>
                  <a:ea typeface="Roboto"/>
                  <a:cs typeface="Roboto"/>
                  <a:sym typeface="Roboto"/>
                </a:rPr>
                <a:t>3 Tumpukan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r" rtl="0"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id" sz="800">
                  <a:latin typeface="Roboto"/>
                  <a:ea typeface="Roboto"/>
                  <a:cs typeface="Roboto"/>
                  <a:sym typeface="Roboto"/>
                </a:rPr>
                <a:t>4 Tumpukan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2" name="Google Shape;252;p20"/>
            <p:cNvCxnSpPr/>
            <p:nvPr/>
          </p:nvCxnSpPr>
          <p:spPr>
            <a:xfrm rot="10800000">
              <a:off x="2641913" y="1831625"/>
              <a:ext cx="1044300" cy="0"/>
            </a:xfrm>
            <a:prstGeom prst="straightConnector1">
              <a:avLst/>
            </a:prstGeom>
            <a:noFill/>
            <a:ln w="9525" cap="flat" cmpd="sng">
              <a:solidFill>
                <a:srgbClr val="1F887E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53" name="Google Shape;253;p20"/>
          <p:cNvGrpSpPr/>
          <p:nvPr/>
        </p:nvGrpSpPr>
        <p:grpSpPr>
          <a:xfrm>
            <a:off x="595848" y="3281956"/>
            <a:ext cx="3396767" cy="1207030"/>
            <a:chOff x="323500" y="2828275"/>
            <a:chExt cx="3629413" cy="1289700"/>
          </a:xfrm>
        </p:grpSpPr>
        <p:sp>
          <p:nvSpPr>
            <p:cNvPr id="254" name="Google Shape;254;p20"/>
            <p:cNvSpPr txBox="1"/>
            <p:nvPr/>
          </p:nvSpPr>
          <p:spPr>
            <a:xfrm>
              <a:off x="323500" y="2828275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 b="1">
                  <a:latin typeface="Roboto"/>
                  <a:ea typeface="Roboto"/>
                  <a:cs typeface="Roboto"/>
                  <a:sym typeface="Roboto"/>
                </a:rPr>
                <a:t>Penggunaan Nilai </a:t>
              </a:r>
              <a:r>
                <a:rPr lang="id" sz="1200" b="1" i="1">
                  <a:latin typeface="Roboto"/>
                  <a:ea typeface="Roboto"/>
                  <a:cs typeface="Roboto"/>
                  <a:sym typeface="Roboto"/>
                </a:rPr>
                <a:t>Dropout</a:t>
              </a:r>
              <a:endParaRPr sz="1200" b="1" i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r" rtl="0"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id" sz="800">
                  <a:latin typeface="Roboto"/>
                  <a:ea typeface="Roboto"/>
                  <a:cs typeface="Roboto"/>
                  <a:sym typeface="Roboto"/>
                </a:rPr>
                <a:t>0.25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r" rtl="0"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id" sz="800">
                  <a:latin typeface="Roboto"/>
                  <a:ea typeface="Roboto"/>
                  <a:cs typeface="Roboto"/>
                  <a:sym typeface="Roboto"/>
                </a:rPr>
                <a:t>0.5</a:t>
              </a:r>
              <a:r>
                <a:rPr lang="id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5" name="Google Shape;255;p20"/>
            <p:cNvCxnSpPr/>
            <p:nvPr/>
          </p:nvCxnSpPr>
          <p:spPr>
            <a:xfrm rot="10800000">
              <a:off x="2641913" y="3489425"/>
              <a:ext cx="1311000" cy="0"/>
            </a:xfrm>
            <a:prstGeom prst="straightConnector1">
              <a:avLst/>
            </a:prstGeom>
            <a:noFill/>
            <a:ln w="9525" cap="flat" cmpd="sng">
              <a:solidFill>
                <a:srgbClr val="1D7E7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56" name="Google Shape;256;p20"/>
          <p:cNvGrpSpPr/>
          <p:nvPr/>
        </p:nvGrpSpPr>
        <p:grpSpPr>
          <a:xfrm>
            <a:off x="5168960" y="1627355"/>
            <a:ext cx="3379207" cy="1207030"/>
            <a:chOff x="5209825" y="1060350"/>
            <a:chExt cx="3610650" cy="1289700"/>
          </a:xfrm>
        </p:grpSpPr>
        <p:sp>
          <p:nvSpPr>
            <p:cNvPr id="257" name="Google Shape;257;p20"/>
            <p:cNvSpPr txBox="1"/>
            <p:nvPr/>
          </p:nvSpPr>
          <p:spPr>
            <a:xfrm>
              <a:off x="6696475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 b="1">
                  <a:latin typeface="Roboto"/>
                  <a:ea typeface="Roboto"/>
                  <a:cs typeface="Roboto"/>
                  <a:sym typeface="Roboto"/>
                </a:rPr>
                <a:t>Jumlah </a:t>
              </a:r>
              <a:r>
                <a:rPr lang="id" sz="1200" b="1" i="1">
                  <a:latin typeface="Roboto"/>
                  <a:ea typeface="Roboto"/>
                  <a:cs typeface="Roboto"/>
                  <a:sym typeface="Roboto"/>
                </a:rPr>
                <a:t>Epochs</a:t>
              </a:r>
              <a:endParaRPr sz="1200" b="1" i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id" sz="800">
                  <a:latin typeface="Roboto"/>
                  <a:ea typeface="Roboto"/>
                  <a:cs typeface="Roboto"/>
                  <a:sym typeface="Roboto"/>
                </a:rPr>
                <a:t>250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8" name="Google Shape;258;p20"/>
            <p:cNvCxnSpPr/>
            <p:nvPr/>
          </p:nvCxnSpPr>
          <p:spPr>
            <a:xfrm>
              <a:off x="5209825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155B5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59" name="Google Shape;259;p20"/>
          <p:cNvGrpSpPr/>
          <p:nvPr/>
        </p:nvGrpSpPr>
        <p:grpSpPr>
          <a:xfrm>
            <a:off x="5168960" y="3461813"/>
            <a:ext cx="3379207" cy="1207030"/>
            <a:chOff x="5209825" y="3020450"/>
            <a:chExt cx="3610650" cy="1289700"/>
          </a:xfrm>
        </p:grpSpPr>
        <p:sp>
          <p:nvSpPr>
            <p:cNvPr id="260" name="Google Shape;260;p20"/>
            <p:cNvSpPr txBox="1"/>
            <p:nvPr/>
          </p:nvSpPr>
          <p:spPr>
            <a:xfrm>
              <a:off x="6696475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 b="1">
                  <a:latin typeface="Roboto"/>
                  <a:ea typeface="Roboto"/>
                  <a:cs typeface="Roboto"/>
                  <a:sym typeface="Roboto"/>
                </a:rPr>
                <a:t>Besar Nilai </a:t>
              </a:r>
              <a:r>
                <a:rPr lang="id" sz="1200" b="1" i="1">
                  <a:latin typeface="Roboto"/>
                  <a:ea typeface="Roboto"/>
                  <a:cs typeface="Roboto"/>
                  <a:sym typeface="Roboto"/>
                </a:rPr>
                <a:t>Learning Rate</a:t>
              </a:r>
              <a:endParaRPr sz="1200" b="1" i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id" sz="800">
                  <a:latin typeface="Roboto"/>
                  <a:ea typeface="Roboto"/>
                  <a:cs typeface="Roboto"/>
                  <a:sym typeface="Roboto"/>
                </a:rPr>
                <a:t>0.001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Font typeface="Roboto"/>
                <a:buChar char="●"/>
              </a:pPr>
              <a:r>
                <a:rPr lang="id" sz="800">
                  <a:latin typeface="Roboto"/>
                  <a:ea typeface="Roboto"/>
                  <a:cs typeface="Roboto"/>
                  <a:sym typeface="Roboto"/>
                </a:rPr>
                <a:t>0.0001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1" name="Google Shape;261;p20"/>
            <p:cNvCxnSpPr/>
            <p:nvPr/>
          </p:nvCxnSpPr>
          <p:spPr>
            <a:xfrm>
              <a:off x="5209825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1B786E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Analisis dan Pembahasan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 b="1">
                <a:latin typeface="Lato"/>
                <a:ea typeface="Lato"/>
                <a:cs typeface="Lato"/>
                <a:sym typeface="Lato"/>
              </a:rPr>
              <a:t>Jumlah Tumpukan </a:t>
            </a:r>
            <a:r>
              <a:rPr lang="id" sz="2000" b="1" i="1">
                <a:latin typeface="Lato"/>
                <a:ea typeface="Lato"/>
                <a:cs typeface="Lato"/>
                <a:sym typeface="Lato"/>
              </a:rPr>
              <a:t>Convolutional Layer</a:t>
            </a:r>
            <a:endParaRPr sz="2000" b="1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7" name="Google Shape;2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12" y="1800203"/>
            <a:ext cx="7804175" cy="2926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025" y="547000"/>
            <a:ext cx="1225900" cy="9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</Words>
  <Application>Microsoft Office PowerPoint</Application>
  <PresentationFormat>On-screen Show (16:9)</PresentationFormat>
  <Paragraphs>154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Lato</vt:lpstr>
      <vt:lpstr>Calibri</vt:lpstr>
      <vt:lpstr>Roboto</vt:lpstr>
      <vt:lpstr>Lato Black</vt:lpstr>
      <vt:lpstr>Nunito</vt:lpstr>
      <vt:lpstr>Arial</vt:lpstr>
      <vt:lpstr>Shift</vt:lpstr>
      <vt:lpstr>IDENTIFIKASI EKSPRESI WAJAH PESERTA KELAS ONLINE MENGGUNAKAN CONVOLUTIONAL NEURAL NETWORK DENGAN TENSORFLOW PADA PLATFORM ONLINE MEETING</vt:lpstr>
      <vt:lpstr>Latar Belakang</vt:lpstr>
      <vt:lpstr>Latar Belakang</vt:lpstr>
      <vt:lpstr>Tujuan Penelitian</vt:lpstr>
      <vt:lpstr>Penelitian Terdahulu</vt:lpstr>
      <vt:lpstr>Subjek dan Objek Penelitian</vt:lpstr>
      <vt:lpstr>Sumber Data</vt:lpstr>
      <vt:lpstr>Analisis dan Pembahasan</vt:lpstr>
      <vt:lpstr>Analisis dan Pembahasan Jumlah Tumpukan Convolutional Layer</vt:lpstr>
      <vt:lpstr>Analisis dan Pembahasan Penggunaan Nilai Dropout</vt:lpstr>
      <vt:lpstr>Analisis dan Pembahasan Besar Nilai Learning Rate</vt:lpstr>
      <vt:lpstr>Analisis dan Pembahasan Jumlah Epochs</vt:lpstr>
      <vt:lpstr>Analisis dan Pembahasan Final Architecture</vt:lpstr>
      <vt:lpstr>Arsitektur Jaringan</vt:lpstr>
      <vt:lpstr>Pengujian Rekaman Video Level of Confidence</vt:lpstr>
      <vt:lpstr>Simpulan</vt:lpstr>
      <vt:lpstr>Saran</vt:lpstr>
      <vt:lpstr>PowerPoint Presentation</vt:lpstr>
      <vt:lpstr>Terima Kasih</vt:lpstr>
      <vt:lpstr>IDENTIFIKASI EKSPRESI WAJAH PESERTA KELAS ONLINE MENGGUNAKAN CONVOLUTIONAL NEURAL NETWORK DENGAN TENSORFLOW PADA PLATFORM ONLINE MEETING</vt:lpstr>
      <vt:lpstr>Tensorflow</vt:lpstr>
      <vt:lpstr>Convolutional Neural Network Arsitektur Jaringan</vt:lpstr>
      <vt:lpstr>Convolutional Neural Network Proses Konvolusi</vt:lpstr>
      <vt:lpstr>Convolutional Neural Network Perhitungan Konvolusi</vt:lpstr>
      <vt:lpstr>Convolutional Neural Network Proses Pooling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IDENTIFIKASI EKSPRESI WAJAH PESERTA KELAS ONLINE MENGGUNAKAN CONVOLUTIONAL NEURAL NETWORK DENGAN TENSORFLOW PADA PLATFORM ONLINE MEETING</dc:title>
  <cp:lastModifiedBy>USER</cp:lastModifiedBy>
  <cp:revision>1</cp:revision>
  <dcterms:modified xsi:type="dcterms:W3CDTF">2021-06-22T00:43:42Z</dcterms:modified>
</cp:coreProperties>
</file>